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6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0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6" d="100"/>
          <a:sy n="76" d="100"/>
        </p:scale>
        <p:origin x="-2634" y="-8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42EB97-A9C2-4027-897F-320BDB5D8DA4}" type="doc">
      <dgm:prSet loTypeId="urn:microsoft.com/office/officeart/2005/8/layout/arrow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813348D-8369-46F9-A692-1586B98518B8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24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обязательная инвариантная </a:t>
          </a:r>
          <a:endParaRPr lang="ru-RU" sz="1800" dirty="0">
            <a:solidFill>
              <a:srgbClr val="C00000"/>
            </a:solidFill>
          </a:endParaRPr>
        </a:p>
      </dgm:t>
    </dgm:pt>
    <dgm:pt modelId="{21C31CFC-A203-4998-8F1A-79F511C88174}" type="parTrans" cxnId="{03CEE736-F541-4495-8B00-2647E04181DB}">
      <dgm:prSet/>
      <dgm:spPr/>
      <dgm:t>
        <a:bodyPr/>
        <a:lstStyle/>
        <a:p>
          <a:endParaRPr lang="ru-RU"/>
        </a:p>
      </dgm:t>
    </dgm:pt>
    <dgm:pt modelId="{F66DED40-B6D7-4DF7-805F-BB731343ED2E}" type="sibTrans" cxnId="{03CEE736-F541-4495-8B00-2647E04181DB}">
      <dgm:prSet/>
      <dgm:spPr/>
      <dgm:t>
        <a:bodyPr/>
        <a:lstStyle/>
        <a:p>
          <a:endParaRPr lang="ru-RU"/>
        </a:p>
      </dgm:t>
    </dgm:pt>
    <dgm:pt modelId="{08393821-E73D-45EE-8533-5BF7F40A73ED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20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вариативная часть</a:t>
          </a:r>
          <a:r>
            <a:rPr lang="ru-RU" sz="15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, </a:t>
          </a:r>
          <a:r>
            <a:rPr lang="ru-RU" sz="16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формируемая участниками  образовательных отношений                </a:t>
          </a:r>
          <a:endParaRPr lang="ru-RU" sz="1800" dirty="0">
            <a:solidFill>
              <a:srgbClr val="C00000"/>
            </a:solidFill>
          </a:endParaRPr>
        </a:p>
      </dgm:t>
    </dgm:pt>
    <dgm:pt modelId="{097D4A0E-4C07-4254-BD51-7AA9CC299E56}" type="parTrans" cxnId="{67011CB4-1405-45EA-877D-99130C9021EE}">
      <dgm:prSet/>
      <dgm:spPr/>
      <dgm:t>
        <a:bodyPr/>
        <a:lstStyle/>
        <a:p>
          <a:endParaRPr lang="ru-RU"/>
        </a:p>
      </dgm:t>
    </dgm:pt>
    <dgm:pt modelId="{45E4D3AE-A203-4DD2-AB80-F350F3DE0371}" type="sibTrans" cxnId="{67011CB4-1405-45EA-877D-99130C9021EE}">
      <dgm:prSet/>
      <dgm:spPr/>
      <dgm:t>
        <a:bodyPr/>
        <a:lstStyle/>
        <a:p>
          <a:endParaRPr lang="ru-RU"/>
        </a:p>
      </dgm:t>
    </dgm:pt>
    <dgm:pt modelId="{030CD297-84E8-4E49-9ABB-478F32FCB2BF}" type="pres">
      <dgm:prSet presAssocID="{FF42EB97-A9C2-4027-897F-320BDB5D8DA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3B4218A-5343-4C99-B81C-DD172993C80D}" type="pres">
      <dgm:prSet presAssocID="{3813348D-8369-46F9-A692-1586B98518B8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9F5B0F-6C7A-4AFB-AE83-31D9C80B3F25}" type="pres">
      <dgm:prSet presAssocID="{08393821-E73D-45EE-8533-5BF7F40A73ED}" presName="arrow" presStyleLbl="node1" presStyleIdx="1" presStyleCnt="2" custRadScaleRad="97382" custRadScaleInc="-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3CEE736-F541-4495-8B00-2647E04181DB}" srcId="{FF42EB97-A9C2-4027-897F-320BDB5D8DA4}" destId="{3813348D-8369-46F9-A692-1586B98518B8}" srcOrd="0" destOrd="0" parTransId="{21C31CFC-A203-4998-8F1A-79F511C88174}" sibTransId="{F66DED40-B6D7-4DF7-805F-BB731343ED2E}"/>
    <dgm:cxn modelId="{34D8BB1F-1253-4708-9444-5D3563ACE706}" type="presOf" srcId="{08393821-E73D-45EE-8533-5BF7F40A73ED}" destId="{0C9F5B0F-6C7A-4AFB-AE83-31D9C80B3F25}" srcOrd="0" destOrd="0" presId="urn:microsoft.com/office/officeart/2005/8/layout/arrow5"/>
    <dgm:cxn modelId="{67011CB4-1405-45EA-877D-99130C9021EE}" srcId="{FF42EB97-A9C2-4027-897F-320BDB5D8DA4}" destId="{08393821-E73D-45EE-8533-5BF7F40A73ED}" srcOrd="1" destOrd="0" parTransId="{097D4A0E-4C07-4254-BD51-7AA9CC299E56}" sibTransId="{45E4D3AE-A203-4DD2-AB80-F350F3DE0371}"/>
    <dgm:cxn modelId="{8E2B700F-1B4D-44BA-A240-50DBCA4CB647}" type="presOf" srcId="{3813348D-8369-46F9-A692-1586B98518B8}" destId="{23B4218A-5343-4C99-B81C-DD172993C80D}" srcOrd="0" destOrd="0" presId="urn:microsoft.com/office/officeart/2005/8/layout/arrow5"/>
    <dgm:cxn modelId="{AEDF3569-5154-4C67-AFF0-7424CEBE89BA}" type="presOf" srcId="{FF42EB97-A9C2-4027-897F-320BDB5D8DA4}" destId="{030CD297-84E8-4E49-9ABB-478F32FCB2BF}" srcOrd="0" destOrd="0" presId="urn:microsoft.com/office/officeart/2005/8/layout/arrow5"/>
    <dgm:cxn modelId="{EDA2EC04-2677-4021-BE76-73B10E5BA078}" type="presParOf" srcId="{030CD297-84E8-4E49-9ABB-478F32FCB2BF}" destId="{23B4218A-5343-4C99-B81C-DD172993C80D}" srcOrd="0" destOrd="0" presId="urn:microsoft.com/office/officeart/2005/8/layout/arrow5"/>
    <dgm:cxn modelId="{9D50A29A-D0CB-4680-A85A-6AD4D592FBA9}" type="presParOf" srcId="{030CD297-84E8-4E49-9ABB-478F32FCB2BF}" destId="{0C9F5B0F-6C7A-4AFB-AE83-31D9C80B3F25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3B4218A-5343-4C99-B81C-DD172993C80D}">
      <dsp:nvSpPr>
        <dsp:cNvPr id="0" name=""/>
        <dsp:cNvSpPr/>
      </dsp:nvSpPr>
      <dsp:spPr>
        <a:xfrm rot="16200000">
          <a:off x="1357" y="899"/>
          <a:ext cx="2884289" cy="2884289"/>
        </a:xfrm>
        <a:prstGeom prst="downArrow">
          <a:avLst>
            <a:gd name="adj1" fmla="val 50000"/>
            <a:gd name="adj2" fmla="val 35000"/>
          </a:avLst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обязательная инвариантная </a:t>
          </a:r>
          <a:endParaRPr lang="ru-RU" sz="1800" kern="1200" dirty="0">
            <a:solidFill>
              <a:srgbClr val="C00000"/>
            </a:solidFill>
          </a:endParaRPr>
        </a:p>
      </dsp:txBody>
      <dsp:txXfrm rot="16200000">
        <a:off x="1357" y="899"/>
        <a:ext cx="2884289" cy="2884289"/>
      </dsp:txXfrm>
    </dsp:sp>
    <dsp:sp modelId="{0C9F5B0F-6C7A-4AFB-AE83-31D9C80B3F25}">
      <dsp:nvSpPr>
        <dsp:cNvPr id="0" name=""/>
        <dsp:cNvSpPr/>
      </dsp:nvSpPr>
      <dsp:spPr>
        <a:xfrm rot="5400000">
          <a:off x="3168346" y="0"/>
          <a:ext cx="2884289" cy="2884289"/>
        </a:xfrm>
        <a:prstGeom prst="downArrow">
          <a:avLst>
            <a:gd name="adj1" fmla="val 50000"/>
            <a:gd name="adj2" fmla="val 35000"/>
          </a:avLst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вариативная часть</a:t>
          </a:r>
          <a:r>
            <a:rPr lang="ru-RU" sz="1500" kern="12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, </a:t>
          </a:r>
          <a:r>
            <a:rPr lang="ru-RU" sz="1600" kern="12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формируемая участниками  образовательных отношений                </a:t>
          </a:r>
          <a:endParaRPr lang="ru-RU" sz="1800" kern="1200" dirty="0">
            <a:solidFill>
              <a:srgbClr val="C00000"/>
            </a:solidFill>
          </a:endParaRPr>
        </a:p>
      </dsp:txBody>
      <dsp:txXfrm rot="5400000">
        <a:off x="3168346" y="0"/>
        <a:ext cx="2884289" cy="28842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DCAC60-5E5D-4A6A-8347-7820724C9BE5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432A85-F5F4-4531-9C8E-2D49B224AB6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86277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altLang="ru-RU" dirty="0" smtClean="0"/>
              <a:t>…</a:t>
            </a:r>
          </a:p>
          <a:p>
            <a:pPr>
              <a:spcBef>
                <a:spcPct val="0"/>
              </a:spcBef>
            </a:pPr>
            <a:r>
              <a:rPr lang="ru-RU" altLang="ru-RU" dirty="0" smtClean="0"/>
              <a:t>Перечисленные условия должны обеспечивать полноценное развитие детей во всех образовательных областях, на фоне их эмоционального благополучия и положительного отношения к миру, к себе и к другим людям</a:t>
            </a:r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EC97C08-4797-463F-987D-8A1CEB9E8C28}" type="slidenum">
              <a:rPr lang="ru-RU" altLang="ru-RU"/>
              <a:pPr eaLnBrk="1" hangingPunct="1"/>
              <a:t>11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873836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DDA5E9E7-A9F0-4F79-82CB-29648C4C0B16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A5E9E7-A9F0-4F79-82CB-29648C4C0B16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A5E9E7-A9F0-4F79-82CB-29648C4C0B16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A5E9E7-A9F0-4F79-82CB-29648C4C0B16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DDA5E9E7-A9F0-4F79-82CB-29648C4C0B16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A5E9E7-A9F0-4F79-82CB-29648C4C0B16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A5E9E7-A9F0-4F79-82CB-29648C4C0B16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A5E9E7-A9F0-4F79-82CB-29648C4C0B16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A5E9E7-A9F0-4F79-82CB-29648C4C0B16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DDA5E9E7-A9F0-4F79-82CB-29648C4C0B16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DDA5E9E7-A9F0-4F79-82CB-29648C4C0B16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DDA5E9E7-A9F0-4F79-82CB-29648C4C0B16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publication.pravo.gov.ru/Document/View/0001202212280044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Grp="1" noChangeArrowheads="1"/>
          </p:cNvSpPr>
          <p:nvPr>
            <p:ph type="ctrTitle"/>
          </p:nvPr>
        </p:nvSpPr>
        <p:spPr>
          <a:xfrm>
            <a:off x="1" y="4459548"/>
            <a:ext cx="9519780" cy="10018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altLang="ru-RU" b="1" dirty="0">
                <a:ln>
                  <a:solidFill>
                    <a:srgbClr val="FFFF00"/>
                  </a:solidFill>
                </a:ln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Краткая презентация </a:t>
            </a:r>
            <a:br>
              <a:rPr lang="ru-RU" altLang="ru-RU" b="1" dirty="0">
                <a:ln>
                  <a:solidFill>
                    <a:srgbClr val="FFFF00"/>
                  </a:solidFill>
                </a:ln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b="1" dirty="0">
                <a:ln>
                  <a:solidFill>
                    <a:srgbClr val="FFFF00"/>
                  </a:solidFill>
                </a:ln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</a:t>
            </a:r>
            <a:r>
              <a:rPr lang="ru-RU" altLang="ru-RU" b="1" dirty="0" smtClean="0">
                <a:ln>
                  <a:solidFill>
                    <a:srgbClr val="FFFF00"/>
                  </a:solidFill>
                </a:ln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дошкольного образования </a:t>
            </a:r>
            <a:br>
              <a:rPr lang="ru-RU" altLang="ru-RU" b="1" dirty="0" smtClean="0">
                <a:ln>
                  <a:solidFill>
                    <a:srgbClr val="FFFF00"/>
                  </a:solidFill>
                </a:ln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b="1" dirty="0" smtClean="0">
                <a:ln>
                  <a:solidFill>
                    <a:srgbClr val="FFFF00"/>
                  </a:solidFill>
                </a:ln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МБДОУ детский сад № 34</a:t>
            </a:r>
            <a:br>
              <a:rPr lang="ru-RU" altLang="ru-RU" b="1" dirty="0" smtClean="0">
                <a:ln>
                  <a:solidFill>
                    <a:srgbClr val="FFFF00"/>
                  </a:solidFill>
                </a:ln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b="1" dirty="0" smtClean="0">
                <a:ln>
                  <a:solidFill>
                    <a:srgbClr val="FFFF00"/>
                  </a:solidFill>
                </a:ln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altLang="ru-RU" b="1" dirty="0">
                <a:ln>
                  <a:solidFill>
                    <a:srgbClr val="FFFF00"/>
                  </a:solidFill>
                </a:ln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 </a:t>
            </a:r>
            <a:r>
              <a:rPr lang="ru-RU" altLang="ru-RU" b="1" dirty="0" smtClean="0">
                <a:ln>
                  <a:solidFill>
                    <a:srgbClr val="FFFF00"/>
                  </a:solidFill>
                </a:ln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в соответствии с ФОП)</a:t>
            </a:r>
            <a:endParaRPr lang="ru-RU" altLang="ru-RU" b="1" dirty="0">
              <a:ln>
                <a:solidFill>
                  <a:srgbClr val="FFFF00"/>
                </a:solidFill>
              </a:ln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3" name="TextBox 1"/>
          <p:cNvSpPr txBox="1">
            <a:spLocks noChangeArrowheads="1"/>
          </p:cNvSpPr>
          <p:nvPr/>
        </p:nvSpPr>
        <p:spPr bwMode="auto">
          <a:xfrm>
            <a:off x="0" y="225468"/>
            <a:ext cx="889347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b="1" dirty="0" smtClean="0">
                <a:ln w="12700">
                  <a:noFill/>
                </a:ln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бюджетное </a:t>
            </a:r>
            <a:r>
              <a:rPr lang="ru-RU" altLang="ru-RU" b="1" dirty="0">
                <a:ln w="12700">
                  <a:noFill/>
                </a:ln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дошкольное образовательное </a:t>
            </a:r>
            <a:r>
              <a:rPr lang="ru-RU" altLang="ru-RU" b="1" dirty="0" smtClean="0">
                <a:ln w="12700">
                  <a:noFill/>
                </a:ln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учреждение </a:t>
            </a:r>
          </a:p>
          <a:p>
            <a:pPr algn="ctr"/>
            <a:r>
              <a:rPr lang="ru-RU" altLang="ru-RU" b="1" dirty="0" smtClean="0">
                <a:ln w="12700">
                  <a:noFill/>
                </a:ln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детский сад № 34</a:t>
            </a:r>
            <a:endParaRPr lang="ru-RU" altLang="ru-RU" b="1" dirty="0">
              <a:ln w="12700">
                <a:noFill/>
              </a:ln>
              <a:solidFill>
                <a:srgbClr val="7030A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4" name="TextBox 5"/>
          <p:cNvSpPr txBox="1">
            <a:spLocks noChangeArrowheads="1"/>
          </p:cNvSpPr>
          <p:nvPr/>
        </p:nvSpPr>
        <p:spPr bwMode="auto">
          <a:xfrm>
            <a:off x="3463709" y="6165850"/>
            <a:ext cx="243566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alt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Первомайский</a:t>
            </a:r>
            <a:r>
              <a:rPr lang="ru-RU" alt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2024</a:t>
            </a:r>
            <a:endParaRPr lang="ru-RU" altLang="ru-RU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 descr="537066363981357992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01633" y="592864"/>
            <a:ext cx="1845629" cy="194992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20786885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509122"/>
            <a:ext cx="79208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just">
              <a:tabLst>
                <a:tab pos="90170" algn="l"/>
              </a:tabLst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 культурным практикам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относят игровую, продуктивную, познавательно-исследовательскую, коммуникативную практики, чтение художественной литературы (п.24.19. ФОП ДО)</a:t>
            </a:r>
            <a:endParaRPr lang="ru-RU" sz="1200" dirty="0"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628800"/>
            <a:ext cx="8208912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ctr">
              <a:tabLst>
                <a:tab pos="90170" algn="l"/>
              </a:tabLst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Образовательная деятельность в ДОУ включает:</a:t>
            </a:r>
            <a:endParaRPr lang="ru-RU" sz="2000" b="1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образовательную деятельность, осуществляемую в процессе организации различных видов детской деятельности;</a:t>
            </a:r>
            <a:endParaRPr lang="ru-RU" sz="12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образовательную деятельность, осуществляемую в ходе режимных процессов;</a:t>
            </a:r>
            <a:endParaRPr lang="ru-RU" sz="12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самостоятельную деятельность детей;</a:t>
            </a:r>
            <a:endParaRPr lang="ru-RU" sz="12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взаимодействие с семьями детей по реализации образовательной программы ДО (п.24.1. ФОП ДО).</a:t>
            </a:r>
            <a:endParaRPr lang="ru-RU" sz="12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516229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олилиния 9"/>
          <p:cNvSpPr/>
          <p:nvPr/>
        </p:nvSpPr>
        <p:spPr>
          <a:xfrm>
            <a:off x="3348040" y="4027490"/>
            <a:ext cx="2206625" cy="2206625"/>
          </a:xfrm>
          <a:custGeom>
            <a:avLst/>
            <a:gdLst>
              <a:gd name="connsiteX0" fmla="*/ 0 w 2205262"/>
              <a:gd name="connsiteY0" fmla="*/ 1102631 h 2205262"/>
              <a:gd name="connsiteX1" fmla="*/ 322954 w 2205262"/>
              <a:gd name="connsiteY1" fmla="*/ 322953 h 2205262"/>
              <a:gd name="connsiteX2" fmla="*/ 1102633 w 2205262"/>
              <a:gd name="connsiteY2" fmla="*/ 1 h 2205262"/>
              <a:gd name="connsiteX3" fmla="*/ 1882311 w 2205262"/>
              <a:gd name="connsiteY3" fmla="*/ 322955 h 2205262"/>
              <a:gd name="connsiteX4" fmla="*/ 2205263 w 2205262"/>
              <a:gd name="connsiteY4" fmla="*/ 1102634 h 2205262"/>
              <a:gd name="connsiteX5" fmla="*/ 1882310 w 2205262"/>
              <a:gd name="connsiteY5" fmla="*/ 1882312 h 2205262"/>
              <a:gd name="connsiteX6" fmla="*/ 1102632 w 2205262"/>
              <a:gd name="connsiteY6" fmla="*/ 2205265 h 2205262"/>
              <a:gd name="connsiteX7" fmla="*/ 322954 w 2205262"/>
              <a:gd name="connsiteY7" fmla="*/ 1882311 h 2205262"/>
              <a:gd name="connsiteX8" fmla="*/ 2 w 2205262"/>
              <a:gd name="connsiteY8" fmla="*/ 1102633 h 2205262"/>
              <a:gd name="connsiteX9" fmla="*/ 0 w 2205262"/>
              <a:gd name="connsiteY9" fmla="*/ 1102631 h 2205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05262" h="2205262">
                <a:moveTo>
                  <a:pt x="0" y="1102631"/>
                </a:moveTo>
                <a:cubicBezTo>
                  <a:pt x="0" y="810195"/>
                  <a:pt x="116170" y="529736"/>
                  <a:pt x="322954" y="322953"/>
                </a:cubicBezTo>
                <a:cubicBezTo>
                  <a:pt x="529738" y="116170"/>
                  <a:pt x="810197" y="0"/>
                  <a:pt x="1102633" y="1"/>
                </a:cubicBezTo>
                <a:cubicBezTo>
                  <a:pt x="1395069" y="1"/>
                  <a:pt x="1675528" y="116171"/>
                  <a:pt x="1882311" y="322955"/>
                </a:cubicBezTo>
                <a:cubicBezTo>
                  <a:pt x="2089094" y="529739"/>
                  <a:pt x="2205264" y="810198"/>
                  <a:pt x="2205263" y="1102634"/>
                </a:cubicBezTo>
                <a:cubicBezTo>
                  <a:pt x="2205263" y="1395070"/>
                  <a:pt x="2089093" y="1675529"/>
                  <a:pt x="1882310" y="1882312"/>
                </a:cubicBezTo>
                <a:cubicBezTo>
                  <a:pt x="1675526" y="2089095"/>
                  <a:pt x="1395068" y="2205265"/>
                  <a:pt x="1102632" y="2205265"/>
                </a:cubicBezTo>
                <a:cubicBezTo>
                  <a:pt x="810196" y="2205265"/>
                  <a:pt x="529737" y="2089095"/>
                  <a:pt x="322954" y="1882311"/>
                </a:cubicBezTo>
                <a:cubicBezTo>
                  <a:pt x="116171" y="1675527"/>
                  <a:pt x="1" y="1395069"/>
                  <a:pt x="2" y="1102633"/>
                </a:cubicBezTo>
                <a:lnTo>
                  <a:pt x="0" y="1102631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335653" tIns="335653" rIns="335653" bIns="335653" spcCol="1270" anchor="ctr"/>
          <a:lstStyle/>
          <a:p>
            <a:pPr algn="ctr" defTabSz="8890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2000" b="1" dirty="0">
                <a:latin typeface="Arial" pitchFamily="34" charset="0"/>
                <a:cs typeface="Arial" pitchFamily="34" charset="0"/>
              </a:rPr>
              <a:t>Условия реализации Программы </a:t>
            </a:r>
          </a:p>
        </p:txBody>
      </p:sp>
      <p:grpSp>
        <p:nvGrpSpPr>
          <p:cNvPr id="2" name="Группа 24"/>
          <p:cNvGrpSpPr>
            <a:grpSpLocks/>
          </p:cNvGrpSpPr>
          <p:nvPr/>
        </p:nvGrpSpPr>
        <p:grpSpPr bwMode="auto">
          <a:xfrm>
            <a:off x="5659438" y="3789365"/>
            <a:ext cx="3232150" cy="2179637"/>
            <a:chOff x="5660061" y="3789040"/>
            <a:chExt cx="3232219" cy="2179673"/>
          </a:xfrm>
        </p:grpSpPr>
        <p:sp>
          <p:nvSpPr>
            <p:cNvPr id="19" name="Стрелка влево 18"/>
            <p:cNvSpPr/>
            <p:nvPr/>
          </p:nvSpPr>
          <p:spPr>
            <a:xfrm>
              <a:off x="5660061" y="4816169"/>
              <a:ext cx="1820901" cy="628660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Полилиния 19"/>
            <p:cNvSpPr/>
            <p:nvPr/>
          </p:nvSpPr>
          <p:spPr>
            <a:xfrm>
              <a:off x="6191884" y="4292285"/>
              <a:ext cx="2578155" cy="1676428"/>
            </a:xfrm>
            <a:custGeom>
              <a:avLst/>
              <a:gdLst>
                <a:gd name="connsiteX0" fmla="*/ 0 w 2577163"/>
                <a:gd name="connsiteY0" fmla="*/ 167600 h 1675999"/>
                <a:gd name="connsiteX1" fmla="*/ 49089 w 2577163"/>
                <a:gd name="connsiteY1" fmla="*/ 49089 h 1675999"/>
                <a:gd name="connsiteX2" fmla="*/ 167600 w 2577163"/>
                <a:gd name="connsiteY2" fmla="*/ 0 h 1675999"/>
                <a:gd name="connsiteX3" fmla="*/ 2409563 w 2577163"/>
                <a:gd name="connsiteY3" fmla="*/ 0 h 1675999"/>
                <a:gd name="connsiteX4" fmla="*/ 2528074 w 2577163"/>
                <a:gd name="connsiteY4" fmla="*/ 49089 h 1675999"/>
                <a:gd name="connsiteX5" fmla="*/ 2577163 w 2577163"/>
                <a:gd name="connsiteY5" fmla="*/ 167600 h 1675999"/>
                <a:gd name="connsiteX6" fmla="*/ 2577163 w 2577163"/>
                <a:gd name="connsiteY6" fmla="*/ 1508399 h 1675999"/>
                <a:gd name="connsiteX7" fmla="*/ 2528074 w 2577163"/>
                <a:gd name="connsiteY7" fmla="*/ 1626910 h 1675999"/>
                <a:gd name="connsiteX8" fmla="*/ 2409563 w 2577163"/>
                <a:gd name="connsiteY8" fmla="*/ 1675999 h 1675999"/>
                <a:gd name="connsiteX9" fmla="*/ 167600 w 2577163"/>
                <a:gd name="connsiteY9" fmla="*/ 1675999 h 1675999"/>
                <a:gd name="connsiteX10" fmla="*/ 49089 w 2577163"/>
                <a:gd name="connsiteY10" fmla="*/ 1626910 h 1675999"/>
                <a:gd name="connsiteX11" fmla="*/ 0 w 2577163"/>
                <a:gd name="connsiteY11" fmla="*/ 1508399 h 1675999"/>
                <a:gd name="connsiteX12" fmla="*/ 0 w 2577163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577163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2409563" y="0"/>
                  </a:lnTo>
                  <a:cubicBezTo>
                    <a:pt x="2454013" y="0"/>
                    <a:pt x="2496643" y="17658"/>
                    <a:pt x="2528074" y="49089"/>
                  </a:cubicBezTo>
                  <a:cubicBezTo>
                    <a:pt x="2559505" y="80520"/>
                    <a:pt x="2577163" y="123150"/>
                    <a:pt x="2577163" y="167600"/>
                  </a:cubicBezTo>
                  <a:lnTo>
                    <a:pt x="2577163" y="1508399"/>
                  </a:lnTo>
                  <a:cubicBezTo>
                    <a:pt x="2577163" y="1552849"/>
                    <a:pt x="2559505" y="1595479"/>
                    <a:pt x="2528074" y="1626910"/>
                  </a:cubicBezTo>
                  <a:cubicBezTo>
                    <a:pt x="2496643" y="1658341"/>
                    <a:pt x="2454013" y="1675999"/>
                    <a:pt x="2409563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79568" tIns="79568" rIns="79568" bIns="79568" spcCol="1270" anchor="b"/>
            <a:lstStyle/>
            <a:p>
              <a:pPr defTabSz="711200">
                <a:lnSpc>
                  <a:spcPct val="90000"/>
                </a:lnSpc>
                <a:defRPr/>
              </a:pPr>
              <a:r>
                <a:rPr lang="ru-RU" sz="1600" b="1" dirty="0">
                  <a:latin typeface="Arial" pitchFamily="34" charset="0"/>
                  <a:cs typeface="Arial" pitchFamily="34" charset="0"/>
                </a:rPr>
                <a:t>развивающая </a:t>
              </a:r>
              <a:r>
                <a:rPr lang="ru-RU" sz="1600" b="1" dirty="0" err="1">
                  <a:latin typeface="Arial" pitchFamily="34" charset="0"/>
                  <a:cs typeface="Arial" pitchFamily="34" charset="0"/>
                </a:rPr>
                <a:t>предметно-простран-ственная</a:t>
              </a:r>
              <a:r>
                <a:rPr lang="ru-RU" sz="1600" b="1" dirty="0">
                  <a:latin typeface="Arial" pitchFamily="34" charset="0"/>
                  <a:cs typeface="Arial" pitchFamily="34" charset="0"/>
                </a:rPr>
                <a:t> среда</a:t>
              </a:r>
            </a:p>
          </p:txBody>
        </p:sp>
        <p:pic>
          <p:nvPicPr>
            <p:cNvPr id="1026" name="Picture 2" descr="D:\ПРОСВЕЩЕНИЕ\Картинки разные\Детские_помещения\01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092280" y="3789040"/>
              <a:ext cx="1800000" cy="1355960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  <p:grpSp>
        <p:nvGrpSpPr>
          <p:cNvPr id="3" name="Группа 23"/>
          <p:cNvGrpSpPr>
            <a:grpSpLocks/>
          </p:cNvGrpSpPr>
          <p:nvPr/>
        </p:nvGrpSpPr>
        <p:grpSpPr bwMode="auto">
          <a:xfrm>
            <a:off x="5018088" y="1628777"/>
            <a:ext cx="2938462" cy="2239963"/>
            <a:chOff x="5018814" y="1628800"/>
            <a:chExt cx="2937362" cy="2240552"/>
          </a:xfrm>
        </p:grpSpPr>
        <p:sp>
          <p:nvSpPr>
            <p:cNvPr id="17" name="Стрелка влево 16"/>
            <p:cNvSpPr/>
            <p:nvPr/>
          </p:nvSpPr>
          <p:spPr>
            <a:xfrm rot="18900000">
              <a:off x="5018814" y="3240537"/>
              <a:ext cx="2016957" cy="628815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Полилиния 17"/>
            <p:cNvSpPr/>
            <p:nvPr/>
          </p:nvSpPr>
          <p:spPr>
            <a:xfrm>
              <a:off x="5693248" y="2003549"/>
              <a:ext cx="2094716" cy="1676841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latin typeface="Arial" pitchFamily="34" charset="0"/>
                  <a:cs typeface="Arial" pitchFamily="34" charset="0"/>
                </a:rPr>
                <a:t>финансовые</a:t>
              </a:r>
            </a:p>
          </p:txBody>
        </p:sp>
        <p:pic>
          <p:nvPicPr>
            <p:cNvPr id="1028" name="Picture 4" descr="http://www.bolshoyvopros.ru/files/users/images/63/7f/637fdf6934b8d6902d9d87626df981f5.jpg"/>
            <p:cNvPicPr>
              <a:picLocks noChangeAspect="1" noChangeArrowheads="1"/>
            </p:cNvPicPr>
            <p:nvPr/>
          </p:nvPicPr>
          <p:blipFill>
            <a:blip r:embed="rId4" cstate="print"/>
            <a:srcRect l="2144" t="-150" r="4688" b="5731"/>
            <a:stretch>
              <a:fillRect/>
            </a:stretch>
          </p:blipFill>
          <p:spPr bwMode="auto">
            <a:xfrm>
              <a:off x="6156176" y="1628800"/>
              <a:ext cx="1800000" cy="1368152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  <p:grpSp>
        <p:nvGrpSpPr>
          <p:cNvPr id="5" name="Группа 22"/>
          <p:cNvGrpSpPr>
            <a:grpSpLocks/>
          </p:cNvGrpSpPr>
          <p:nvPr/>
        </p:nvGrpSpPr>
        <p:grpSpPr bwMode="auto">
          <a:xfrm>
            <a:off x="3403600" y="981075"/>
            <a:ext cx="2095500" cy="2947988"/>
            <a:chOff x="3403959" y="980728"/>
            <a:chExt cx="2094999" cy="2948497"/>
          </a:xfrm>
        </p:grpSpPr>
        <p:sp>
          <p:nvSpPr>
            <p:cNvPr id="15" name="Стрелка влево 14"/>
            <p:cNvSpPr/>
            <p:nvPr/>
          </p:nvSpPr>
          <p:spPr>
            <a:xfrm rot="16200000">
              <a:off x="3601999" y="2765517"/>
              <a:ext cx="1698918" cy="628500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6" name="Полилиния 15"/>
            <p:cNvSpPr/>
            <p:nvPr/>
          </p:nvSpPr>
          <p:spPr>
            <a:xfrm>
              <a:off x="3403959" y="1391962"/>
              <a:ext cx="2094999" cy="1676689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algn="ct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latin typeface="Arial" pitchFamily="34" charset="0"/>
                  <a:cs typeface="Arial" pitchFamily="34" charset="0"/>
                </a:rPr>
                <a:t>материально-технические</a:t>
              </a:r>
            </a:p>
          </p:txBody>
        </p:sp>
        <p:pic>
          <p:nvPicPr>
            <p:cNvPr id="1030" name="Picture 6" descr="http://img0.liveinternet.ru/images/attach/c/5/92/177/92177630_4565946_k_1_.jp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563888" y="980728"/>
              <a:ext cx="1800000" cy="1350000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  <p:grpSp>
        <p:nvGrpSpPr>
          <p:cNvPr id="6" name="Группа 20"/>
          <p:cNvGrpSpPr>
            <a:grpSpLocks/>
          </p:cNvGrpSpPr>
          <p:nvPr/>
        </p:nvGrpSpPr>
        <p:grpSpPr bwMode="auto">
          <a:xfrm>
            <a:off x="827090" y="1700213"/>
            <a:ext cx="2382837" cy="2863850"/>
            <a:chOff x="827584" y="1700808"/>
            <a:chExt cx="2382818" cy="2862551"/>
          </a:xfrm>
        </p:grpSpPr>
        <p:sp>
          <p:nvSpPr>
            <p:cNvPr id="13" name="Стрелка влево 12"/>
            <p:cNvSpPr/>
            <p:nvPr/>
          </p:nvSpPr>
          <p:spPr>
            <a:xfrm rot="13500000">
              <a:off x="1867043" y="3240638"/>
              <a:ext cx="2016798" cy="628645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Полилиния 13"/>
            <p:cNvSpPr/>
            <p:nvPr/>
          </p:nvSpPr>
          <p:spPr>
            <a:xfrm>
              <a:off x="1114919" y="2003882"/>
              <a:ext cx="2095483" cy="1675640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algn="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latin typeface="Arial" pitchFamily="34" charset="0"/>
                  <a:cs typeface="Arial" pitchFamily="34" charset="0"/>
                </a:rPr>
                <a:t>кадровые</a:t>
              </a:r>
            </a:p>
          </p:txBody>
        </p:sp>
        <p:pic>
          <p:nvPicPr>
            <p:cNvPr id="1032" name="Picture 8" descr="http://www.proza.ru/pics/2011/01/28/114.jpg"/>
            <p:cNvPicPr>
              <a:picLocks noChangeAspect="1" noChangeArrowheads="1"/>
            </p:cNvPicPr>
            <p:nvPr/>
          </p:nvPicPr>
          <p:blipFill>
            <a:blip r:embed="rId6" cstate="print"/>
            <a:srcRect l="3704" t="4167" r="26852" b="16658"/>
            <a:stretch>
              <a:fillRect/>
            </a:stretch>
          </p:blipFill>
          <p:spPr bwMode="auto">
            <a:xfrm>
              <a:off x="827584" y="1700808"/>
              <a:ext cx="1800000" cy="1368152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  <p:grpSp>
        <p:nvGrpSpPr>
          <p:cNvPr id="7" name="Группа 21"/>
          <p:cNvGrpSpPr>
            <a:grpSpLocks/>
          </p:cNvGrpSpPr>
          <p:nvPr/>
        </p:nvGrpSpPr>
        <p:grpSpPr bwMode="auto">
          <a:xfrm>
            <a:off x="250827" y="3789365"/>
            <a:ext cx="3006725" cy="2179637"/>
            <a:chOff x="251520" y="3789040"/>
            <a:chExt cx="3005974" cy="2179673"/>
          </a:xfrm>
        </p:grpSpPr>
        <p:sp>
          <p:nvSpPr>
            <p:cNvPr id="11" name="Стрелка влево 10"/>
            <p:cNvSpPr/>
            <p:nvPr/>
          </p:nvSpPr>
          <p:spPr>
            <a:xfrm rot="10800000">
              <a:off x="1687849" y="4816169"/>
              <a:ext cx="1569645" cy="628660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Полилиния 11"/>
            <p:cNvSpPr/>
            <p:nvPr/>
          </p:nvSpPr>
          <p:spPr>
            <a:xfrm>
              <a:off x="640361" y="4292285"/>
              <a:ext cx="2094977" cy="1676428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algn="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latin typeface="Arial" pitchFamily="34" charset="0"/>
                  <a:cs typeface="Arial" pitchFamily="34" charset="0"/>
                </a:rPr>
                <a:t>психолого-педагогические</a:t>
              </a:r>
            </a:p>
          </p:txBody>
        </p:sp>
        <p:pic>
          <p:nvPicPr>
            <p:cNvPr id="1033" name="Picture 9" descr="D:\ПРОСВЕЩЕНИЕ\Картинки разные\Эмоции\050.jpg"/>
            <p:cNvPicPr>
              <a:picLocks noChangeAspect="1" noChangeArrowheads="1"/>
            </p:cNvPicPr>
            <p:nvPr/>
          </p:nvPicPr>
          <p:blipFill>
            <a:blip r:embed="rId7" cstate="print"/>
            <a:srcRect l="8001" t="5041" r="7990"/>
            <a:stretch>
              <a:fillRect/>
            </a:stretch>
          </p:blipFill>
          <p:spPr bwMode="auto">
            <a:xfrm>
              <a:off x="251520" y="3789040"/>
              <a:ext cx="1800000" cy="1356405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</p:spTree>
    <p:extLst>
      <p:ext uri="{BB962C8B-B14F-4D97-AF65-F5344CB8AC3E}">
        <p14:creationId xmlns:p14="http://schemas.microsoft.com/office/powerpoint/2010/main" xmlns="" val="20788968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>
          <a:xfrm>
            <a:off x="1666020" y="260650"/>
            <a:ext cx="6120680" cy="37561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alt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Специфика контингента воспитанников ДОУ </a:t>
            </a:r>
          </a:p>
        </p:txBody>
      </p:sp>
      <p:sp>
        <p:nvSpPr>
          <p:cNvPr id="30723" name="Содержимое 2"/>
          <p:cNvSpPr>
            <a:spLocks noGrp="1"/>
          </p:cNvSpPr>
          <p:nvPr>
            <p:ph idx="1"/>
          </p:nvPr>
        </p:nvSpPr>
        <p:spPr>
          <a:xfrm>
            <a:off x="611560" y="736486"/>
            <a:ext cx="8229600" cy="2592288"/>
          </a:xfrm>
        </p:spPr>
        <p:txBody>
          <a:bodyPr rtlCol="0">
            <a:noAutofit/>
          </a:bodyPr>
          <a:lstStyle/>
          <a:p>
            <a:pPr marL="0" indent="0" algn="ctr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Количество воспитанников в ДОУ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28</a:t>
            </a:r>
          </a:p>
          <a:p>
            <a:pPr marL="0" indent="0" algn="ctr">
              <a:spcBef>
                <a:spcPts val="0"/>
              </a:spcBef>
              <a:buBlip>
                <a:blip r:embed="rId2"/>
              </a:buBlip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Количество групп комбинированной направленности– </a:t>
            </a: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altLang="ru-RU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Blip>
                <a:blip r:embed="rId2"/>
              </a:buBlip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Количество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воспитанников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в комбинированных группах –</a:t>
            </a: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ru-RU" alt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чел.</a:t>
            </a:r>
            <a:r>
              <a:rPr lang="ru-RU" alt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ctr">
              <a:spcBef>
                <a:spcPts val="0"/>
              </a:spcBef>
              <a:buBlip>
                <a:blip r:embed="rId2"/>
              </a:buBlip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Количество воспитанников,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имеющих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тяжелые нарушения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речи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–</a:t>
            </a:r>
          </a:p>
          <a:p>
            <a:pPr marL="0" indent="0" algn="ctr">
              <a:spcBef>
                <a:spcPts val="0"/>
              </a:spcBef>
              <a:buNone/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ru-RU" alt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чел.</a:t>
            </a: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ctr">
              <a:spcBef>
                <a:spcPts val="0"/>
              </a:spcBef>
              <a:buNone/>
              <a:defRPr/>
            </a:pP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Количество воспитанников,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имеющих задержку психического развития– </a:t>
            </a:r>
          </a:p>
          <a:p>
            <a:pPr marL="0" indent="0" algn="ctr">
              <a:spcBef>
                <a:spcPts val="0"/>
              </a:spcBef>
              <a:buNone/>
              <a:defRPr/>
            </a:pP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чел.</a:t>
            </a:r>
            <a:endParaRPr lang="ru-RU" alt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  <a:defRPr/>
            </a:pPr>
            <a:endParaRPr lang="ru-RU" alt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24410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827584" y="300073"/>
            <a:ext cx="7200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Характеристика взаимодействия ДОУ </a:t>
            </a:r>
          </a:p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 семьями воспитанников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31121" y="1176911"/>
            <a:ext cx="2808312" cy="452116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Цели взаимодействия: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4945299" y="1211961"/>
            <a:ext cx="2808312" cy="446649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Задачи взаимодействия: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463810" y="4709166"/>
            <a:ext cx="3312368" cy="378621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Принципы взаимодействия: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09634" y="5182010"/>
            <a:ext cx="402072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Приоритет семьи в воспитании, обучении и развитии ребенка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Открытость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Индивидуально-дифференцированный подход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Возрастосообразность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58018" y="1814174"/>
            <a:ext cx="376591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Обеспечение единства подходов к воспитанию и обучению детей в условиях ДОО и семьи; повышение воспитательного потенциала семьи.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Обеспечение психолого-педагогической поддержки семьи и повышение компетентности родителей в вопросах образования, охраны и укрепления здоровья детей младенческого, раннего и дошкольного возраста.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995937" y="1572347"/>
            <a:ext cx="5000315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Информирование родителей и общественности относительно целей дошкольного образования, общих для всего образовательного пространства РФ, о мерах господдержки семьям, имеющим детей дошкольного возраста, а также об образовательной программе, реализуемой в ДОО.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Просвещение родителей, повышение их правовой, психолого-педагогической компетентности в вопросах охраны и укрепления здоровья, развития и образования детей.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Создание условий для развития ответственного и осознанного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родительства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как базовой основы благополучия семьи.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Построение взаимодействия в форме сотрудничества и установления партнерских отношений с родителями детей младенческого, раннего и дошкольного возраста для решения образовательных задач.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Вовлечение родителей в образовательный процесс.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889331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876822" y="151399"/>
            <a:ext cx="6400800" cy="576263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altLang="ru-RU" sz="2000" b="1" dirty="0">
                <a:solidFill>
                  <a:srgbClr val="C00000"/>
                </a:solidFill>
              </a:rPr>
              <a:t>        </a:t>
            </a:r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работы по взаимодействию с родителями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0728" y="864295"/>
          <a:ext cx="8605382" cy="5340607"/>
        </p:xfrm>
        <a:graphic>
          <a:graphicData uri="http://schemas.openxmlformats.org/drawingml/2006/table">
            <a:tbl>
              <a:tblPr/>
              <a:tblGrid>
                <a:gridCol w="2879754"/>
                <a:gridCol w="1236600"/>
                <a:gridCol w="50819"/>
                <a:gridCol w="287975"/>
                <a:gridCol w="948624"/>
                <a:gridCol w="338795"/>
                <a:gridCol w="1863370"/>
                <a:gridCol w="711470"/>
                <a:gridCol w="287975"/>
              </a:tblGrid>
              <a:tr h="204198">
                <a:tc>
                  <a:txBody>
                    <a:bodyPr/>
                    <a:lstStyle/>
                    <a:p>
                      <a:pPr marL="88900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Диагностико-аналитическое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D9F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165100"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Просветительское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D9F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14300"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Консультационное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D9F1"/>
                    </a:solidFill>
                  </a:tcPr>
                </a:tc>
              </a:tr>
              <a:tr h="1042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</a:tr>
              <a:tr h="44058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получение и анализ данных о семье каждого обучающегося,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её запросах в отношении охраны  здоровья и  развития ребёнка; об уровне психолого-педагогической компетентности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родителей (законных  представителей); а также планирование работы с семьей  с  учётом результатов проведенного анализа;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согласование воспитательных задач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 grid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Просвещение родителей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(законных представителей) по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Вопросам особенностей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психофизиологического и  психического развития детей младенческого, раннего и дошкольного возрастов; выбора эффективных методов обучения и воспитания детей определенного возраста; ознакомление с актуальной информацией о государственной политике в области ДО, включая информирование о мерах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господдержки семьям с детьми дошкольного возраста; информирование об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особенностях реализуемой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в ДОО образовательной программы; условиях пребывания ребёнка в группе ДОО;  содержании  и  методах образовательной работы с детьми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Консультирование родителей (законных представителей) по вопросам их взаимодействия с ребёнком, преодоления возникающих проблем воспитания и обучения детей, в том числе с ООП в условиях семьи; особенностей поведения и  взаимодействия ребёнка со сверстниками и педагогом; возникающих проблемных ситуациях; способам воспитания и построения продуктивного взаимодействия с детьми младенческого, раннего и дошкольного возрастов; способам организации и участия в детских деятельностях, образовательном процессе и другому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842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391861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90245" y="691481"/>
            <a:ext cx="7130563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ctr"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Программа воспитания</a:t>
            </a:r>
            <a:endParaRPr lang="ru-RU" dirty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342900" algn="ctr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Разработана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основе ФОП ДО,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требований Федерального закона № 304-ФЗ от 31.07.2020 «О внесении изменений в Федеральный закон «Об образовании в Российской Федерации» по вопросам воспитания обучающихся»,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 учетом Плана мероприятий по реализации в 2021-2025 годах Стратегии развития воспитания в Российской Федерации на период до 2025 года.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342900" algn="just">
              <a:spcAft>
                <a:spcPts val="0"/>
              </a:spcAft>
            </a:pP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Программа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отражает интересы и запросы участников образовательных </a:t>
            </a: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отношений:</a:t>
            </a:r>
            <a:endParaRPr lang="ru-RU" sz="1200" b="1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ребенка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признавая приоритетную роль его личностного развития на основе возрастных и индивидуальных особенностей, интересов и потребностей; </a:t>
            </a:r>
            <a:endParaRPr lang="ru-RU" sz="1200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родителей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ребенка (законных представителей) и значимых для ребенка взрослых; </a:t>
            </a:r>
            <a:endParaRPr lang="ru-RU" sz="1200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государства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 общества.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212369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1162" y="219808"/>
            <a:ext cx="843182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Общая цель воспитания  в ДОУ</a:t>
            </a: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 -  личностное развитие каждого ребенка с учетом его индивидуальности и создание условий для позитивной социализации  детей на основе традиционных ценностей российского общества, что предполагает: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algn="just">
              <a:spcAft>
                <a:spcPts val="0"/>
              </a:spcAft>
            </a:pP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- формирование первоначальных представлений о традиционных ценностях российского народа, социально приемлемых нормах и правилах поведения;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algn="just">
              <a:spcAft>
                <a:spcPts val="0"/>
              </a:spcAft>
            </a:pP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- формирование ценностного отношения к окружающему миру (природному и социокультурному), другим людям, себе;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285750" indent="-285750" algn="just">
              <a:spcAft>
                <a:spcPts val="0"/>
              </a:spcAft>
              <a:buFontTx/>
              <a:buChar char="-"/>
            </a:pPr>
            <a:r>
              <a:rPr lang="ru-RU" kern="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становление </a:t>
            </a: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первичного опыта деятельности и поведения в соответствии с традиционными ценностями, принятыми в обществе нормами и правилами  (п..29.2.1.1 ФОП ДО</a:t>
            </a:r>
            <a:r>
              <a:rPr lang="ru-RU" kern="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)</a:t>
            </a:r>
          </a:p>
          <a:p>
            <a:pPr marL="171450" indent="-171450" algn="just">
              <a:spcAft>
                <a:spcPts val="0"/>
              </a:spcAft>
              <a:buFontTx/>
              <a:buChar char="-"/>
            </a:pP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7731" y="3046988"/>
            <a:ext cx="8625254" cy="36407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b="1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Общие задачи воспитания</a:t>
            </a: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 </a:t>
            </a:r>
            <a:r>
              <a:rPr lang="en-US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: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содействовать развитию личности , основанному на принятых в обществе представлениях о добре и зле, должном и недопустимом:</a:t>
            </a:r>
            <a:endParaRPr lang="ru-RU" dirty="0"/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способствовать становлению нравственности , основанной на духовных отечественных традициях, внутренней установке личности поступать согласно своей совести:</a:t>
            </a:r>
            <a:endParaRPr lang="ru-RU" dirty="0"/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создавать условия для развития и реализации личностного потенциала ребенка, его готовности  к творческому самовыражению и саморазвитию, самовоспитанию</a:t>
            </a:r>
            <a:endParaRPr lang="ru-RU" dirty="0"/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осуществлять поддержку позитивной социализации ребенка посредством проектирования и принятия уклада, воспитывающей среды, создание воспитывающих общностей. (п.29.2.1.2 ФОП ДО).</a:t>
            </a:r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35883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4446" y="185080"/>
            <a:ext cx="8528540" cy="6294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ctr">
              <a:lnSpc>
                <a:spcPct val="107000"/>
              </a:lnSpc>
              <a:spcAft>
                <a:spcPts val="800"/>
              </a:spcAft>
            </a:pPr>
            <a:r>
              <a:rPr lang="ru-RU" b="1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Направления </a:t>
            </a:r>
            <a:r>
              <a:rPr lang="ru-RU" b="1" kern="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воспитания</a:t>
            </a:r>
            <a:endParaRPr lang="ru-RU" sz="1200" kern="50" dirty="0" smtClean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457200" algn="just">
              <a:lnSpc>
                <a:spcPct val="107000"/>
              </a:lnSpc>
              <a:spcAft>
                <a:spcPts val="0"/>
              </a:spcAft>
            </a:pPr>
            <a:r>
              <a:rPr lang="ru-RU" kern="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       Патриотическое направление воспитания</a:t>
            </a:r>
            <a:endParaRPr lang="ru-RU" sz="1200" kern="50" dirty="0" smtClean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2286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Духовно-нравственное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Социальное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Познавательное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Физическое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оздоровительное 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Трудовое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Эстетическое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</a:rPr>
              <a:t> </a:t>
            </a:r>
            <a:endParaRPr lang="ru-RU" dirty="0"/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latin typeface="Times New Roman" panose="02020603050405020304" pitchFamily="18" charset="0"/>
              </a:rPr>
              <a:t>Концептуальные положения воспитательной системы ДОУ</a:t>
            </a:r>
            <a:endParaRPr lang="ru-RU" dirty="0"/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формирование общей культуры, духовно-нравственных ценностей, развитие физических, интеллектуальных, нравственных, эстетических и личностных качеств, формирование предпосылок учебной деятельности, сохранение и укрепление здоровья воспитанников,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создание комфортных, безопасных условий для  всестороннего развития, воспитания детей, их успешной социализации, 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сплочение и консолидация коллектива ДОУ, укрепление социальной солидарности, повышение доверия личности, к жизни в России, согражданам, коллегам, обществу, настоящему и будущему малой Родины, Российской Федерации, на основе базовых ценностей Российского гражданского общества и развитие у подрастающего поколения навыков позитивной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социализации</a:t>
            </a:r>
            <a:endParaRPr lang="ru-RU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746429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35696" y="3429000"/>
            <a:ext cx="55983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http://publication.pravo.gov.ru/Document/View/0001202212280044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1700810"/>
            <a:ext cx="7200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России от 25.11.2022 N 1028</a:t>
            </a:r>
            <a:b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"Об утверждении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федеральной образовательной программы дошкольного образования"</a:t>
            </a:r>
            <a:b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(Зарегистрировано в Минюсте России 28.12.2022 N 71847)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831321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9153" y="2564904"/>
            <a:ext cx="8353425" cy="3048014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Программа </a:t>
            </a:r>
          </a:p>
          <a:p>
            <a:pPr algn="ctr">
              <a:defRPr/>
            </a:pP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разработана на основе: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  <a:defRPr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Федеральной образовательной программы дошкольного образования (далее ФОП ДО),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  <a:defRPr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Федерального государственного образовательного стандарта дошкольного образования (далее – ФГОС ДО)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  <a:defRPr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учетом нормативных правовых актов, содержащих обязательные требования к условиям организации дошкольного образования, а также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соответствии с федеральными, региональными, муниципальными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нормативными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документами и локальными нормативными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актами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49153" y="836714"/>
            <a:ext cx="8424863" cy="1323975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программа </a:t>
            </a:r>
          </a:p>
          <a:p>
            <a:pPr algn="ctr"/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дошкольного образовательного учреждения – </a:t>
            </a:r>
          </a:p>
          <a:p>
            <a:pPr algn="ctr"/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локальный нормативный акт, определяющий содержание дошкольного образования в дошкольном образовательном учреждении 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632827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0589" y="238611"/>
            <a:ext cx="8424862" cy="5309146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направлена на выполнение </a:t>
            </a:r>
          </a:p>
          <a:p>
            <a:pPr algn="ctr">
              <a:lnSpc>
                <a:spcPct val="150000"/>
              </a:lnSpc>
            </a:pP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Указов Президента Российской Федерации: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07.05.2018 № 204 «О национальных целях и стратегических задачах развития Российской Федерации на период до 2024 года»,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21.07.2020 № 474 «О национальных целях развития Российской Федерации на период до 2030 года»,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02.07.2021 № 400 «О Стратегии национальной безопасности Российской Федерации»,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09.11.2022 № 809 «Об утверждении Основ государственной политики по сохранению и укреплению традиционных российских духовно-нравственных ценностей»</a:t>
            </a:r>
          </a:p>
        </p:txBody>
      </p:sp>
    </p:spTree>
    <p:extLst>
      <p:ext uri="{BB962C8B-B14F-4D97-AF65-F5344CB8AC3E}">
        <p14:creationId xmlns:p14="http://schemas.microsoft.com/office/powerpoint/2010/main" xmlns="" val="13567996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3457" y="1331415"/>
            <a:ext cx="8353425" cy="4154984"/>
          </a:xfrm>
          <a:prstGeom prst="rect">
            <a:avLst/>
          </a:prstGeom>
        </p:spPr>
        <p:txBody>
          <a:bodyPr wrap="square" anchor="b">
            <a:spAutoFit/>
          </a:bodyPr>
          <a:lstStyle>
            <a:lvl1pPr marL="457200" indent="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ru-RU" sz="24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Программа </a:t>
            </a:r>
            <a:r>
              <a:rPr lang="ru-RU" sz="24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направлена на создание социальной </a:t>
            </a:r>
            <a:r>
              <a:rPr lang="ru-RU" sz="24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ситуации развития </a:t>
            </a:r>
            <a:r>
              <a:rPr lang="ru-RU" sz="24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дошкольников, социальных и материальных условий, открывающих возможности позитивной социализации ребенка, формирования у него доверия к миру, к людям и к</a:t>
            </a:r>
            <a:r>
              <a:rPr lang="ru-RU" sz="2400" i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себе, его личностного и познавательного развития, развития инициативы и творческих способностей посредством культуросообразных и возрастосообразных видов деятельности в сотрудничестве со взрослыми и другими детьми, а также на обеспечение здоровья и безопасности детей. </a:t>
            </a:r>
            <a:endParaRPr lang="ru-RU" sz="2400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729141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124744"/>
            <a:ext cx="8496944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540385" algn="just">
              <a:tabLst>
                <a:tab pos="90170" algn="l"/>
              </a:tabLst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Цель Программы -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разностороннее развитие ребенка в период дошкольного детства с учетом возрастных и индивидуальных особенностей на основе духовно-нравственных ценностей российского народа, исторических и национально-культурных традиций (п.41.1. ФОП  ДО).</a:t>
            </a:r>
            <a:endParaRPr lang="ru-RU" sz="11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Задачи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разработаны 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 основе ФГОС ДО (п.1.6. ФГОС ДО), уточнены и расширены в ФОП ДО.</a:t>
            </a:r>
            <a:endParaRPr lang="ru-RU" sz="1100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indent="540385" algn="ctr">
              <a:tabLst>
                <a:tab pos="90170" algn="l"/>
              </a:tabLst>
            </a:pP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Новые задачи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(п.14.2. ФОП ДО)</a:t>
            </a:r>
            <a:endParaRPr lang="ru-RU" sz="11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обеспечение единых для РФ содержания ДО и планируемых результатов освоения образовательной программы ДО;</a:t>
            </a:r>
            <a:endParaRPr lang="ru-RU" sz="11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приобщение детей к базовым ценностям российского народа - жизнь, достоинство, права и свободы человека, патриотизм, гражданственность, высокие нравственные идеалы, крепкая семья, созидательный труд, приоритет духовного над материальным, гуманизм, милосердие, справедливость, коллективизм, взаимопомощь и взаимоуважение, историческая память и преемственность поколений, единство народов России; создание условий для формирования ценностного отношения к окружающему миру, становления опыта действий и поступков на основе осмысления ценностей;</a:t>
            </a:r>
            <a:endParaRPr lang="ru-RU" sz="11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построение (структурирование) содержания образовательной деятельности на основе учета возрастных и индивидуальных особенностей развития.</a:t>
            </a:r>
            <a:endParaRPr lang="ru-RU" sz="11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235602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66802" y="5157790"/>
            <a:ext cx="6913563" cy="646331"/>
          </a:xfrm>
          <a:prstGeom prst="rect">
            <a:avLst/>
          </a:prstGeom>
        </p:spPr>
        <p:txBody>
          <a:bodyPr>
            <a:spAutoFit/>
          </a:bodyPr>
          <a:lstStyle>
            <a:lvl1pPr indent="539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Обеспечивает физическое и психическое развитие детей в различных видах деятельности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xmlns="" val="1246676872"/>
              </p:ext>
            </p:extLst>
          </p:nvPr>
        </p:nvGraphicFramePr>
        <p:xfrm>
          <a:off x="1475581" y="1785760"/>
          <a:ext cx="6096000" cy="28860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732403" y="1052736"/>
            <a:ext cx="1582356" cy="707886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</a:t>
            </a:r>
          </a:p>
          <a:p>
            <a:pPr algn="ctr"/>
            <a:r>
              <a:rPr lang="ru-RU" alt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состоит из </a:t>
            </a:r>
            <a:endParaRPr lang="ru-RU" altLang="ru-RU" sz="2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352419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12942" y="0"/>
            <a:ext cx="8229600" cy="475989"/>
          </a:xfrm>
        </p:spPr>
        <p:txBody>
          <a:bodyPr>
            <a:normAutofit/>
          </a:bodyPr>
          <a:lstStyle/>
          <a:p>
            <a:pPr algn="ctr"/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ОП ДО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10805" y="496737"/>
            <a:ext cx="3000375" cy="785813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798714" y="421579"/>
            <a:ext cx="4786312" cy="121443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10802" y="1653632"/>
            <a:ext cx="2571750" cy="78581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91" name="TextBox 8"/>
          <p:cNvSpPr txBox="1">
            <a:spLocks noChangeArrowheads="1"/>
          </p:cNvSpPr>
          <p:nvPr/>
        </p:nvSpPr>
        <p:spPr bwMode="auto">
          <a:xfrm>
            <a:off x="374803" y="664662"/>
            <a:ext cx="28575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Общие положения: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723560" y="467967"/>
            <a:ext cx="4643437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Раскрывают назначение ОП ДО</a:t>
            </a:r>
          </a:p>
          <a:p>
            <a:pPr algn="ctr">
              <a:defRPr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статус и особенности ОП, содержание разделов (целевого, содержательного и организационного)</a:t>
            </a:r>
          </a:p>
        </p:txBody>
      </p:sp>
      <p:sp>
        <p:nvSpPr>
          <p:cNvPr id="16393" name="TextBox 10"/>
          <p:cNvSpPr txBox="1">
            <a:spLocks noChangeArrowheads="1"/>
          </p:cNvSpPr>
          <p:nvPr/>
        </p:nvSpPr>
        <p:spPr bwMode="auto">
          <a:xfrm>
            <a:off x="344664" y="1850329"/>
            <a:ext cx="24352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AutoNum type="arabicPeriod"/>
            </a:pPr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Целевой раздел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87891" y="2415764"/>
            <a:ext cx="3000375" cy="29289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6395" name="TextBox 12"/>
          <p:cNvSpPr txBox="1">
            <a:spLocks noChangeArrowheads="1"/>
          </p:cNvSpPr>
          <p:nvPr/>
        </p:nvSpPr>
        <p:spPr bwMode="auto">
          <a:xfrm>
            <a:off x="275572" y="2483483"/>
            <a:ext cx="2857500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sz="1600" dirty="0" smtClean="0"/>
              <a:t> </a:t>
            </a:r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Определяет </a:t>
            </a:r>
          </a:p>
          <a:p>
            <a:pPr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ее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цели 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задачи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принципы и подходы к формированию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Программы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планируемые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результаты ее освоения в виде целевых ориентиров</a:t>
            </a:r>
            <a:r>
              <a:rPr lang="ru-RU" sz="1600" dirty="0" smtClean="0"/>
              <a:t>.</a:t>
            </a:r>
            <a:endParaRPr lang="ru-RU" alt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093145" y="1641106"/>
            <a:ext cx="3143250" cy="78581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Содержательный раздел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189638" y="2428290"/>
            <a:ext cx="3214687" cy="3421365"/>
          </a:xfrm>
          <a:prstGeom prst="roundRect">
            <a:avLst>
              <a:gd name="adj" fmla="val 14101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488287" y="1628580"/>
            <a:ext cx="2500312" cy="78581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Организационный раздел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472043" y="2440816"/>
            <a:ext cx="2500313" cy="337126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6400" name="TextBox 17"/>
          <p:cNvSpPr txBox="1">
            <a:spLocks noChangeArrowheads="1"/>
          </p:cNvSpPr>
          <p:nvPr/>
        </p:nvSpPr>
        <p:spPr bwMode="auto">
          <a:xfrm>
            <a:off x="6446992" y="2512251"/>
            <a:ext cx="2500313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1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Описывает:</a:t>
            </a:r>
            <a:endParaRPr lang="ru-RU" altLang="ru-RU" sz="16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206663" y="2496027"/>
            <a:ext cx="3206663" cy="3077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u="sng" dirty="0" smtClean="0">
                <a:latin typeface="Times New Roman" pitchFamily="18" charset="0"/>
                <a:cs typeface="Times New Roman" pitchFamily="18" charset="0"/>
              </a:rPr>
              <a:t>Включает:</a:t>
            </a:r>
          </a:p>
          <a:p>
            <a:pPr algn="just">
              <a:buFont typeface="Wingdings" pitchFamily="2" charset="2"/>
              <a:buChar char="Ø"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описание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образовательной деятельности в соответствии с направлениями развития ребенка в пяти образовательных областях — социально-коммуникативной, познавательной, речевой, художественно-эстетической, физической. </a:t>
            </a:r>
          </a:p>
          <a:p>
            <a:pPr algn="just">
              <a:buFont typeface="Wingdings" pitchFamily="2" charset="2"/>
              <a:buChar char="Ø"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описание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вариативных форм, способов, методов и средств реализации Программы с учетом возрастных и индивидуальных особенностей воспитанников, специфики их образовательных потребностей и интересов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Wingdings" pitchFamily="2" charset="2"/>
              <a:buChar char="Ø"/>
            </a:pPr>
            <a:r>
              <a:rPr lang="ru-RU" sz="1200" dirty="0" smtClean="0"/>
              <a:t>описание коррекционно-развивающей работы, обеспечивающей адаптацию и интеграцию детей с ограниченными возможностями здоровья в общество. 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463429" y="2737991"/>
            <a:ext cx="251773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/>
              <a:t>систему условий реализации образовательной деятельности, необходимых для достижения целей Программы, планируемых результатов ее освоения в виде целевых ориентиров, а также особенности организации образовательной </a:t>
            </a:r>
            <a:r>
              <a:rPr lang="ru-RU" sz="1400" dirty="0" smtClean="0"/>
              <a:t>деятельности.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xmlns="" val="14761787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1577977" y="687390"/>
            <a:ext cx="5554663" cy="320601"/>
          </a:xfrm>
          <a:prstGeom prst="rect">
            <a:avLst/>
          </a:prstGeom>
        </p:spPr>
        <p:txBody>
          <a:bodyPr lIns="0" tIns="12700" rIns="0" bIns="0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2700">
              <a:spcBef>
                <a:spcPts val="100"/>
              </a:spcBef>
              <a:defRPr/>
            </a:pPr>
            <a:r>
              <a:rPr lang="ru-RU" sz="2000" b="1" spc="-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 ДО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</a:t>
            </a:r>
          </a:p>
        </p:txBody>
      </p:sp>
      <p:sp>
        <p:nvSpPr>
          <p:cNvPr id="17411" name="object 3"/>
          <p:cNvSpPr>
            <a:spLocks/>
          </p:cNvSpPr>
          <p:nvPr/>
        </p:nvSpPr>
        <p:spPr bwMode="auto">
          <a:xfrm>
            <a:off x="1098550" y="1441450"/>
            <a:ext cx="3429000" cy="1066800"/>
          </a:xfrm>
          <a:custGeom>
            <a:avLst/>
            <a:gdLst>
              <a:gd name="T0" fmla="*/ 6408420 w 6408420"/>
              <a:gd name="T1" fmla="*/ 0 h 1066800"/>
              <a:gd name="T2" fmla="*/ 0 w 6408420"/>
              <a:gd name="T3" fmla="*/ 0 h 1066800"/>
              <a:gd name="T4" fmla="*/ 0 w 6408420"/>
              <a:gd name="T5" fmla="*/ 1066800 h 1066800"/>
              <a:gd name="T6" fmla="*/ 6408420 w 6408420"/>
              <a:gd name="T7" fmla="*/ 1066800 h 1066800"/>
              <a:gd name="T8" fmla="*/ 6408420 w 6408420"/>
              <a:gd name="T9" fmla="*/ 0 h 1066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408420" h="1066800">
                <a:moveTo>
                  <a:pt x="6408420" y="0"/>
                </a:moveTo>
                <a:lnTo>
                  <a:pt x="0" y="0"/>
                </a:lnTo>
                <a:lnTo>
                  <a:pt x="0" y="1066800"/>
                </a:lnTo>
                <a:lnTo>
                  <a:pt x="6408420" y="1066800"/>
                </a:lnTo>
                <a:lnTo>
                  <a:pt x="6408420" y="0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lIns="0" tIns="0" rIns="0" bIns="0"/>
          <a:lstStyle/>
          <a:p>
            <a:endParaRPr lang="ru-RU" dirty="0"/>
          </a:p>
        </p:txBody>
      </p:sp>
      <p:sp>
        <p:nvSpPr>
          <p:cNvPr id="17412" name="object 5"/>
          <p:cNvSpPr>
            <a:spLocks/>
          </p:cNvSpPr>
          <p:nvPr/>
        </p:nvSpPr>
        <p:spPr bwMode="auto">
          <a:xfrm>
            <a:off x="1111250" y="2760663"/>
            <a:ext cx="2781300" cy="1066800"/>
          </a:xfrm>
          <a:custGeom>
            <a:avLst/>
            <a:gdLst>
              <a:gd name="T0" fmla="*/ 6336792 w 6337300"/>
              <a:gd name="T1" fmla="*/ 0 h 1066800"/>
              <a:gd name="T2" fmla="*/ 0 w 6337300"/>
              <a:gd name="T3" fmla="*/ 0 h 1066800"/>
              <a:gd name="T4" fmla="*/ 0 w 6337300"/>
              <a:gd name="T5" fmla="*/ 1066800 h 1066800"/>
              <a:gd name="T6" fmla="*/ 6336792 w 6337300"/>
              <a:gd name="T7" fmla="*/ 1066800 h 1066800"/>
              <a:gd name="T8" fmla="*/ 6336792 w 6337300"/>
              <a:gd name="T9" fmla="*/ 0 h 1066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337300" h="1066800">
                <a:moveTo>
                  <a:pt x="6336792" y="0"/>
                </a:moveTo>
                <a:lnTo>
                  <a:pt x="0" y="0"/>
                </a:lnTo>
                <a:lnTo>
                  <a:pt x="0" y="1066800"/>
                </a:lnTo>
                <a:lnTo>
                  <a:pt x="6336792" y="1066800"/>
                </a:lnTo>
                <a:lnTo>
                  <a:pt x="6336792" y="0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lIns="0" tIns="0" rIns="0" bIns="0"/>
          <a:lstStyle/>
          <a:p>
            <a:endParaRPr lang="ru-RU" dirty="0"/>
          </a:p>
        </p:txBody>
      </p:sp>
      <p:sp>
        <p:nvSpPr>
          <p:cNvPr id="17413" name="object 7"/>
          <p:cNvSpPr>
            <a:spLocks/>
          </p:cNvSpPr>
          <p:nvPr/>
        </p:nvSpPr>
        <p:spPr bwMode="auto">
          <a:xfrm>
            <a:off x="306390" y="1657350"/>
            <a:ext cx="733425" cy="636588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dirty="0"/>
          </a:p>
        </p:txBody>
      </p:sp>
      <p:sp>
        <p:nvSpPr>
          <p:cNvPr id="17414" name="object 8"/>
          <p:cNvSpPr>
            <a:spLocks/>
          </p:cNvSpPr>
          <p:nvPr/>
        </p:nvSpPr>
        <p:spPr bwMode="auto">
          <a:xfrm>
            <a:off x="339727" y="2960688"/>
            <a:ext cx="735013" cy="665162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dirty="0"/>
          </a:p>
        </p:txBody>
      </p:sp>
      <p:sp>
        <p:nvSpPr>
          <p:cNvPr id="7" name="object 4"/>
          <p:cNvSpPr txBox="1"/>
          <p:nvPr/>
        </p:nvSpPr>
        <p:spPr>
          <a:xfrm>
            <a:off x="1271590" y="1600200"/>
            <a:ext cx="3024187" cy="750888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 algn="ctr">
              <a:spcBef>
                <a:spcPts val="100"/>
              </a:spcBef>
              <a:defRPr/>
            </a:pP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Учебно-методическая</a:t>
            </a:r>
            <a:r>
              <a:rPr sz="24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документация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object 6"/>
          <p:cNvSpPr txBox="1"/>
          <p:nvPr/>
        </p:nvSpPr>
        <p:spPr>
          <a:xfrm>
            <a:off x="1230315" y="3017840"/>
            <a:ext cx="2484437" cy="382587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 algn="ctr">
              <a:spcBef>
                <a:spcPts val="100"/>
              </a:spcBef>
              <a:defRPr/>
            </a:pP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Иные</a:t>
            </a:r>
            <a:r>
              <a:rPr sz="24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компоненты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885088" y="998668"/>
            <a:ext cx="3933825" cy="1477962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buFontTx/>
              <a:buChar char="-"/>
            </a:pPr>
            <a:r>
              <a:rPr lang="ru-RU" altLang="ru-RU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рабочая программа воспитания, </a:t>
            </a:r>
          </a:p>
          <a:p>
            <a:pPr algn="just">
              <a:buFontTx/>
              <a:buChar char="-"/>
            </a:pPr>
            <a:r>
              <a:rPr lang="ru-RU" altLang="ru-RU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примерный  режим и распорядок дня дошкольных групп, </a:t>
            </a:r>
          </a:p>
          <a:p>
            <a:pPr algn="just">
              <a:buFontTx/>
              <a:buChar char="-"/>
            </a:pPr>
            <a:r>
              <a:rPr lang="ru-RU" altLang="ru-RU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календарный план  воспитательной работы. </a:t>
            </a:r>
          </a:p>
        </p:txBody>
      </p:sp>
      <p:sp>
        <p:nvSpPr>
          <p:cNvPr id="17418" name="object 7"/>
          <p:cNvSpPr>
            <a:spLocks/>
          </p:cNvSpPr>
          <p:nvPr/>
        </p:nvSpPr>
        <p:spPr bwMode="auto">
          <a:xfrm>
            <a:off x="4556125" y="1890715"/>
            <a:ext cx="323850" cy="206375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dirty="0"/>
          </a:p>
        </p:txBody>
      </p:sp>
      <p:sp>
        <p:nvSpPr>
          <p:cNvPr id="17419" name="object 7"/>
          <p:cNvSpPr>
            <a:spLocks/>
          </p:cNvSpPr>
          <p:nvPr/>
        </p:nvSpPr>
        <p:spPr bwMode="auto">
          <a:xfrm>
            <a:off x="3965575" y="3190877"/>
            <a:ext cx="323850" cy="206375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4422253" y="2530236"/>
            <a:ext cx="4459288" cy="1200329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marL="144000"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планируемые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результаты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реализации</a:t>
            </a:r>
            <a:r>
              <a:rPr lang="ru-RU" spc="-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программы,</a:t>
            </a:r>
          </a:p>
          <a:p>
            <a:pPr marL="144000"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п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едагогическая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диагностика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достижения</a:t>
            </a:r>
            <a:r>
              <a:rPr lang="ru-RU" spc="2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планируемых</a:t>
            </a:r>
            <a:r>
              <a:rPr lang="ru-RU" spc="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результатов,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2592888" y="3759110"/>
            <a:ext cx="6313118" cy="2585323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з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адачи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содержание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образования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(обучения</a:t>
            </a:r>
            <a:r>
              <a:rPr lang="ru-RU" spc="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воспитания)</a:t>
            </a:r>
            <a:r>
              <a:rPr lang="ru-RU" spc="2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по </a:t>
            </a:r>
            <a:r>
              <a:rPr lang="ru-RU" spc="-6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образовательным областям,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в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ариативные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формы,</a:t>
            </a:r>
            <a:r>
              <a:rPr lang="ru-RU" spc="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способы,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методы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реализации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Программы,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о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собенности образовательной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деятельности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разных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видов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и </a:t>
            </a:r>
            <a:r>
              <a:rPr lang="ru-RU" spc="-6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культурных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практик,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с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пособы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направления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поддержки</a:t>
            </a:r>
            <a:r>
              <a:rPr lang="ru-RU" spc="2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детской</a:t>
            </a:r>
            <a:r>
              <a:rPr lang="ru-RU" spc="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инициативы,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особенности взаимодействия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педагогического коллектива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 </a:t>
            </a:r>
            <a:r>
              <a:rPr lang="ru-RU" spc="-6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семьями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обучающихся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17422" name="object 7"/>
          <p:cNvSpPr>
            <a:spLocks/>
          </p:cNvSpPr>
          <p:nvPr/>
        </p:nvSpPr>
        <p:spPr bwMode="auto">
          <a:xfrm rot="1687830">
            <a:off x="2180770" y="3810524"/>
            <a:ext cx="323850" cy="206375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929045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 txBox="1">
            <a:spLocks noChangeArrowheads="1"/>
          </p:cNvSpPr>
          <p:nvPr/>
        </p:nvSpPr>
        <p:spPr bwMode="auto">
          <a:xfrm>
            <a:off x="1187626" y="1916834"/>
            <a:ext cx="7408863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4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576263" indent="-2730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2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855663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0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1462088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19192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3764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28336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2908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algn="ctr" eaLnBrk="1" hangingPunct="1">
              <a:buFont typeface="Symbol" panose="05050102010706020507" pitchFamily="18" charset="2"/>
              <a:buNone/>
            </a:pPr>
            <a:r>
              <a:rPr lang="ru-RU" alt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обучения и воспитания – 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ru-RU" alt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 области:</a:t>
            </a:r>
            <a:endParaRPr lang="ru-RU" alt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«Физическое развитие»</a:t>
            </a: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«Социально – коммуникативное развитие»</a:t>
            </a: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«Познавательное развитие» </a:t>
            </a: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«Речевое развитие»</a:t>
            </a: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«Художественно – эстетическое развитие»</a:t>
            </a:r>
          </a:p>
        </p:txBody>
      </p:sp>
    </p:spTree>
    <p:extLst>
      <p:ext uri="{BB962C8B-B14F-4D97-AF65-F5344CB8AC3E}">
        <p14:creationId xmlns:p14="http://schemas.microsoft.com/office/powerpoint/2010/main" xmlns="" val="7719428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241</TotalTime>
  <Words>1553</Words>
  <Application>Microsoft Office PowerPoint</Application>
  <PresentationFormat>Экран (4:3)</PresentationFormat>
  <Paragraphs>157</Paragraphs>
  <Slides>18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Литейная</vt:lpstr>
      <vt:lpstr>Краткая презентация  образовательной программы дошкольного образования  МБДОУ детский сад № 34 (ОП ДО в соответствии с ФОП)</vt:lpstr>
      <vt:lpstr>Слайд 2</vt:lpstr>
      <vt:lpstr>Слайд 3</vt:lpstr>
      <vt:lpstr>Слайд 4</vt:lpstr>
      <vt:lpstr>Слайд 5</vt:lpstr>
      <vt:lpstr>Слайд 6</vt:lpstr>
      <vt:lpstr>Структура ОП ДО</vt:lpstr>
      <vt:lpstr>Слайд 8</vt:lpstr>
      <vt:lpstr>Слайд 9</vt:lpstr>
      <vt:lpstr>Слайд 10</vt:lpstr>
      <vt:lpstr>Слайд 11</vt:lpstr>
      <vt:lpstr>Специфика контингента воспитанников ДОУ </vt:lpstr>
      <vt:lpstr>Слайд 13</vt:lpstr>
      <vt:lpstr>        Формы работы по взаимодействию с родителями</vt:lpstr>
      <vt:lpstr>Слайд 15</vt:lpstr>
      <vt:lpstr>Слайд 16</vt:lpstr>
      <vt:lpstr>Слайд 17</vt:lpstr>
      <vt:lpstr>Слайд 18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Краткая презентация  образовательной программы дошкольного образовательного учреждения (ОП ДО)</dc:title>
  <dc:creator>User</dc:creator>
  <cp:lastModifiedBy>Д Сад</cp:lastModifiedBy>
  <cp:revision>30</cp:revision>
  <dcterms:created xsi:type="dcterms:W3CDTF">2023-08-02T09:43:03Z</dcterms:created>
  <dcterms:modified xsi:type="dcterms:W3CDTF">2024-12-05T11:00:47Z</dcterms:modified>
</cp:coreProperties>
</file>